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arlow Condensed Semi-Bold" panose="020B0604020202020204" charset="0"/>
      <p:regular r:id="rId21"/>
    </p:embeddedFont>
    <p:embeddedFont>
      <p:font typeface="Bebas Neue Bold" panose="020B0604020202020204" charset="0"/>
      <p:regular r:id="rId22"/>
    </p:embeddedFont>
    <p:embeddedFont>
      <p:font typeface="Big Shoulders Display Bold" panose="020B0604020202020204" charset="0"/>
      <p:regular r:id="rId23"/>
    </p:embeddedFont>
    <p:embeddedFont>
      <p:font typeface="Montserrat Bold" panose="020B0604020202020204" charset="0"/>
      <p:regular r:id="rId24"/>
    </p:embeddedFont>
    <p:embeddedFont>
      <p:font typeface="Montserrat Bold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1583571"/>
            <a:ext cx="17710120" cy="1771012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B24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400290" y="-1959149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255037" y="191135"/>
            <a:ext cx="3127358" cy="1392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6"/>
              </a:lnSpc>
              <a:spcBef>
                <a:spcPct val="0"/>
              </a:spcBef>
            </a:pPr>
            <a:r>
              <a:rPr lang="en-US" sz="40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About the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099755" y="2803575"/>
            <a:ext cx="3143961" cy="86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3"/>
              </a:lnSpc>
              <a:spcBef>
                <a:spcPct val="0"/>
              </a:spcBef>
            </a:pPr>
            <a:r>
              <a:rPr lang="en-US" sz="507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Pizzahut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0653" y="4539206"/>
            <a:ext cx="10479638" cy="51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b="1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Every Slice is a Taste of Perfection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15852" y="5600455"/>
            <a:ext cx="14656297" cy="39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3150" lvl="1" indent="-406575" algn="l">
              <a:lnSpc>
                <a:spcPts val="5272"/>
              </a:lnSpc>
              <a:buFont typeface="Arial"/>
              <a:buChar char="•"/>
            </a:pPr>
            <a:r>
              <a:rPr lang="en-US" sz="37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Analyze sales trends</a:t>
            </a:r>
          </a:p>
          <a:p>
            <a:pPr marL="813150" lvl="1" indent="-406575" algn="l">
              <a:lnSpc>
                <a:spcPts val="5272"/>
              </a:lnSpc>
              <a:buFont typeface="Arial"/>
              <a:buChar char="•"/>
            </a:pPr>
            <a:r>
              <a:rPr lang="en-US" sz="37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customer favourites</a:t>
            </a:r>
          </a:p>
          <a:p>
            <a:pPr marL="813150" lvl="1" indent="-406575" algn="l">
              <a:lnSpc>
                <a:spcPts val="5272"/>
              </a:lnSpc>
              <a:buFont typeface="Arial"/>
              <a:buChar char="•"/>
            </a:pPr>
            <a:r>
              <a:rPr lang="en-US" sz="37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Check revenue insights</a:t>
            </a:r>
          </a:p>
          <a:p>
            <a:pPr marL="813150" lvl="1" indent="-406575" algn="l">
              <a:lnSpc>
                <a:spcPts val="5272"/>
              </a:lnSpc>
              <a:buFont typeface="Arial"/>
              <a:buChar char="•"/>
            </a:pPr>
            <a:r>
              <a:rPr lang="en-US" sz="37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operations</a:t>
            </a:r>
          </a:p>
          <a:p>
            <a:pPr marL="813150" lvl="1" indent="-406575" algn="l">
              <a:lnSpc>
                <a:spcPts val="5272"/>
              </a:lnSpc>
              <a:buFont typeface="Arial"/>
              <a:buChar char="•"/>
            </a:pPr>
            <a:r>
              <a:rPr lang="en-US" sz="37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 customer satisfaction</a:t>
            </a:r>
          </a:p>
          <a:p>
            <a:pPr algn="l">
              <a:lnSpc>
                <a:spcPts val="5272"/>
              </a:lnSpc>
            </a:pPr>
            <a:endParaRPr lang="en-US" sz="3766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7116" y="6445839"/>
            <a:ext cx="9470884" cy="3099562"/>
          </a:xfrm>
          <a:custGeom>
            <a:avLst/>
            <a:gdLst/>
            <a:ahLst/>
            <a:cxnLst/>
            <a:rect l="l" t="t" r="r" b="b"/>
            <a:pathLst>
              <a:path w="9470884" h="3099562">
                <a:moveTo>
                  <a:pt x="0" y="0"/>
                </a:moveTo>
                <a:lnTo>
                  <a:pt x="9470884" y="0"/>
                </a:lnTo>
                <a:lnTo>
                  <a:pt x="9470884" y="3099562"/>
                </a:lnTo>
                <a:lnTo>
                  <a:pt x="0" y="309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61194" y="3376549"/>
            <a:ext cx="9866355" cy="2656326"/>
          </a:xfrm>
          <a:custGeom>
            <a:avLst/>
            <a:gdLst/>
            <a:ahLst/>
            <a:cxnLst/>
            <a:rect l="l" t="t" r="r" b="b"/>
            <a:pathLst>
              <a:path w="9866355" h="2656326">
                <a:moveTo>
                  <a:pt x="0" y="0"/>
                </a:moveTo>
                <a:lnTo>
                  <a:pt x="9866355" y="0"/>
                </a:lnTo>
                <a:lnTo>
                  <a:pt x="9866355" y="2656326"/>
                </a:lnTo>
                <a:lnTo>
                  <a:pt x="0" y="265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408558" y="952500"/>
            <a:ext cx="9470884" cy="157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6"/>
              </a:lnSpc>
              <a:spcBef>
                <a:spcPct val="0"/>
              </a:spcBef>
            </a:pPr>
            <a:r>
              <a:rPr lang="en-US" sz="45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Finding the least expensive pizza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027" y="4875352"/>
            <a:ext cx="9442064" cy="4866743"/>
          </a:xfrm>
          <a:custGeom>
            <a:avLst/>
            <a:gdLst/>
            <a:ahLst/>
            <a:cxnLst/>
            <a:rect l="l" t="t" r="r" b="b"/>
            <a:pathLst>
              <a:path w="9442064" h="4866743">
                <a:moveTo>
                  <a:pt x="0" y="0"/>
                </a:moveTo>
                <a:lnTo>
                  <a:pt x="9442064" y="0"/>
                </a:lnTo>
                <a:lnTo>
                  <a:pt x="9442064" y="4866743"/>
                </a:lnTo>
                <a:lnTo>
                  <a:pt x="0" y="4866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703958" y="5623658"/>
            <a:ext cx="7066937" cy="3906428"/>
          </a:xfrm>
          <a:custGeom>
            <a:avLst/>
            <a:gdLst/>
            <a:ahLst/>
            <a:cxnLst/>
            <a:rect l="l" t="t" r="r" b="b"/>
            <a:pathLst>
              <a:path w="7066937" h="3906428">
                <a:moveTo>
                  <a:pt x="0" y="0"/>
                </a:moveTo>
                <a:lnTo>
                  <a:pt x="7066936" y="0"/>
                </a:lnTo>
                <a:lnTo>
                  <a:pt x="7066936" y="3906427"/>
                </a:lnTo>
                <a:lnTo>
                  <a:pt x="0" y="3906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996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45889" y="1105713"/>
            <a:ext cx="10391537" cy="75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6"/>
              </a:lnSpc>
              <a:spcBef>
                <a:spcPct val="0"/>
              </a:spcBef>
            </a:pPr>
            <a:r>
              <a:rPr lang="en-US" sz="44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Find the average price of all pizzas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5551" y="3070387"/>
            <a:ext cx="16728875" cy="3021726"/>
          </a:xfrm>
          <a:custGeom>
            <a:avLst/>
            <a:gdLst/>
            <a:ahLst/>
            <a:cxnLst/>
            <a:rect l="l" t="t" r="r" b="b"/>
            <a:pathLst>
              <a:path w="16728875" h="3021726">
                <a:moveTo>
                  <a:pt x="0" y="0"/>
                </a:moveTo>
                <a:lnTo>
                  <a:pt x="16728875" y="0"/>
                </a:lnTo>
                <a:lnTo>
                  <a:pt x="16728875" y="3021726"/>
                </a:lnTo>
                <a:lnTo>
                  <a:pt x="0" y="302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49" b="-2564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911628" y="6644590"/>
            <a:ext cx="6464745" cy="3287110"/>
          </a:xfrm>
          <a:custGeom>
            <a:avLst/>
            <a:gdLst/>
            <a:ahLst/>
            <a:cxnLst/>
            <a:rect l="l" t="t" r="r" b="b"/>
            <a:pathLst>
              <a:path w="6464745" h="3287110">
                <a:moveTo>
                  <a:pt x="0" y="0"/>
                </a:moveTo>
                <a:lnTo>
                  <a:pt x="6464744" y="0"/>
                </a:lnTo>
                <a:lnTo>
                  <a:pt x="6464744" y="3287110"/>
                </a:lnTo>
                <a:lnTo>
                  <a:pt x="0" y="3287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3" t="-10382" r="-5279" b="-274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005652" y="1120166"/>
            <a:ext cx="15253648" cy="60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6"/>
              </a:lnSpc>
              <a:spcBef>
                <a:spcPct val="0"/>
              </a:spcBef>
            </a:pPr>
            <a:r>
              <a:rPr lang="en-US" sz="35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How many unique pizza categories are available on the menu?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3362" y="3414904"/>
            <a:ext cx="8578005" cy="5364274"/>
          </a:xfrm>
          <a:custGeom>
            <a:avLst/>
            <a:gdLst/>
            <a:ahLst/>
            <a:cxnLst/>
            <a:rect l="l" t="t" r="r" b="b"/>
            <a:pathLst>
              <a:path w="8578005" h="5364274">
                <a:moveTo>
                  <a:pt x="0" y="0"/>
                </a:moveTo>
                <a:lnTo>
                  <a:pt x="8578005" y="0"/>
                </a:lnTo>
                <a:lnTo>
                  <a:pt x="8578005" y="5364274"/>
                </a:lnTo>
                <a:lnTo>
                  <a:pt x="0" y="5364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120647" y="3414904"/>
            <a:ext cx="7355644" cy="5418220"/>
          </a:xfrm>
          <a:custGeom>
            <a:avLst/>
            <a:gdLst/>
            <a:ahLst/>
            <a:cxnLst/>
            <a:rect l="l" t="t" r="r" b="b"/>
            <a:pathLst>
              <a:path w="7355644" h="5418220">
                <a:moveTo>
                  <a:pt x="0" y="0"/>
                </a:moveTo>
                <a:lnTo>
                  <a:pt x="7355644" y="0"/>
                </a:lnTo>
                <a:lnTo>
                  <a:pt x="7355644" y="5418220"/>
                </a:lnTo>
                <a:lnTo>
                  <a:pt x="0" y="5418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236545" y="737139"/>
            <a:ext cx="11814910" cy="197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</a:pPr>
            <a:endParaRPr/>
          </a:p>
          <a:p>
            <a:pPr algn="ctr">
              <a:lnSpc>
                <a:spcPts val="5256"/>
              </a:lnSpc>
            </a:pPr>
            <a:r>
              <a:rPr lang="en-US" sz="37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Find category wise distribution of pizzas.</a:t>
            </a:r>
          </a:p>
          <a:p>
            <a:pPr algn="ctr">
              <a:lnSpc>
                <a:spcPts val="5256"/>
              </a:lnSpc>
              <a:spcBef>
                <a:spcPct val="0"/>
              </a:spcBef>
            </a:pPr>
            <a:endParaRPr lang="en-US" sz="3754" b="1" i="1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8885" y="4332407"/>
            <a:ext cx="13052793" cy="3772513"/>
          </a:xfrm>
          <a:custGeom>
            <a:avLst/>
            <a:gdLst/>
            <a:ahLst/>
            <a:cxnLst/>
            <a:rect l="l" t="t" r="r" b="b"/>
            <a:pathLst>
              <a:path w="13052793" h="3772513">
                <a:moveTo>
                  <a:pt x="0" y="0"/>
                </a:moveTo>
                <a:lnTo>
                  <a:pt x="13052793" y="0"/>
                </a:lnTo>
                <a:lnTo>
                  <a:pt x="13052793" y="3772513"/>
                </a:lnTo>
                <a:lnTo>
                  <a:pt x="0" y="3772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3" t="-1725" r="-541" b="-61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811467" y="3865042"/>
            <a:ext cx="4312900" cy="6079273"/>
          </a:xfrm>
          <a:custGeom>
            <a:avLst/>
            <a:gdLst/>
            <a:ahLst/>
            <a:cxnLst/>
            <a:rect l="l" t="t" r="r" b="b"/>
            <a:pathLst>
              <a:path w="4312900" h="6079273">
                <a:moveTo>
                  <a:pt x="0" y="0"/>
                </a:moveTo>
                <a:lnTo>
                  <a:pt x="4312901" y="0"/>
                </a:lnTo>
                <a:lnTo>
                  <a:pt x="4312901" y="6079272"/>
                </a:lnTo>
                <a:lnTo>
                  <a:pt x="0" y="607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944" b="-1641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3632" y="1855397"/>
            <a:ext cx="17960735" cy="63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2"/>
              </a:lnSpc>
              <a:spcBef>
                <a:spcPct val="0"/>
              </a:spcBef>
            </a:pPr>
            <a:r>
              <a:rPr lang="en-US" sz="3773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945" y="3024473"/>
            <a:ext cx="11116353" cy="5045241"/>
          </a:xfrm>
          <a:custGeom>
            <a:avLst/>
            <a:gdLst/>
            <a:ahLst/>
            <a:cxnLst/>
            <a:rect l="l" t="t" r="r" b="b"/>
            <a:pathLst>
              <a:path w="11116353" h="5045241">
                <a:moveTo>
                  <a:pt x="0" y="0"/>
                </a:moveTo>
                <a:lnTo>
                  <a:pt x="11116353" y="0"/>
                </a:lnTo>
                <a:lnTo>
                  <a:pt x="11116353" y="5045241"/>
                </a:lnTo>
                <a:lnTo>
                  <a:pt x="0" y="504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" r="-42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606809" y="3076361"/>
            <a:ext cx="5514156" cy="4993353"/>
          </a:xfrm>
          <a:custGeom>
            <a:avLst/>
            <a:gdLst/>
            <a:ahLst/>
            <a:cxnLst/>
            <a:rect l="l" t="t" r="r" b="b"/>
            <a:pathLst>
              <a:path w="5514156" h="4993353">
                <a:moveTo>
                  <a:pt x="0" y="0"/>
                </a:moveTo>
                <a:lnTo>
                  <a:pt x="5514155" y="0"/>
                </a:lnTo>
                <a:lnTo>
                  <a:pt x="5514155" y="4993353"/>
                </a:lnTo>
                <a:lnTo>
                  <a:pt x="0" y="4993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14" t="-7241" b="-724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706811" y="1443892"/>
            <a:ext cx="11661220" cy="65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46"/>
              </a:lnSpc>
              <a:spcBef>
                <a:spcPct val="0"/>
              </a:spcBef>
            </a:pPr>
            <a:r>
              <a:rPr lang="en-US" sz="3819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88290" y="5486435"/>
            <a:ext cx="4942466" cy="3996036"/>
          </a:xfrm>
          <a:custGeom>
            <a:avLst/>
            <a:gdLst/>
            <a:ahLst/>
            <a:cxnLst/>
            <a:rect l="l" t="t" r="r" b="b"/>
            <a:pathLst>
              <a:path w="4942466" h="3996036">
                <a:moveTo>
                  <a:pt x="0" y="0"/>
                </a:moveTo>
                <a:lnTo>
                  <a:pt x="4942466" y="0"/>
                </a:lnTo>
                <a:lnTo>
                  <a:pt x="4942466" y="3996036"/>
                </a:lnTo>
                <a:lnTo>
                  <a:pt x="0" y="399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825924" y="4085179"/>
            <a:ext cx="10251838" cy="4408088"/>
          </a:xfrm>
          <a:custGeom>
            <a:avLst/>
            <a:gdLst/>
            <a:ahLst/>
            <a:cxnLst/>
            <a:rect l="l" t="t" r="r" b="b"/>
            <a:pathLst>
              <a:path w="10251838" h="4408088">
                <a:moveTo>
                  <a:pt x="0" y="0"/>
                </a:moveTo>
                <a:lnTo>
                  <a:pt x="10251838" y="0"/>
                </a:lnTo>
                <a:lnTo>
                  <a:pt x="10251838" y="4408088"/>
                </a:lnTo>
                <a:lnTo>
                  <a:pt x="0" y="4408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1318374"/>
            <a:ext cx="15231111" cy="65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1"/>
              </a:lnSpc>
              <a:spcBef>
                <a:spcPct val="0"/>
              </a:spcBef>
            </a:pPr>
            <a:r>
              <a:rPr lang="en-US" sz="3808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Calculate the total revenue generated from pizza sales.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84781" y="3281834"/>
            <a:ext cx="2265892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Joins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796" y="2717325"/>
            <a:ext cx="8900204" cy="5216538"/>
          </a:xfrm>
          <a:custGeom>
            <a:avLst/>
            <a:gdLst/>
            <a:ahLst/>
            <a:cxnLst/>
            <a:rect l="l" t="t" r="r" b="b"/>
            <a:pathLst>
              <a:path w="8900204" h="5216538">
                <a:moveTo>
                  <a:pt x="0" y="0"/>
                </a:moveTo>
                <a:lnTo>
                  <a:pt x="8900204" y="0"/>
                </a:lnTo>
                <a:lnTo>
                  <a:pt x="8900204" y="5216538"/>
                </a:lnTo>
                <a:lnTo>
                  <a:pt x="0" y="5216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7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387796" y="6070763"/>
            <a:ext cx="8289054" cy="4030273"/>
          </a:xfrm>
          <a:custGeom>
            <a:avLst/>
            <a:gdLst/>
            <a:ahLst/>
            <a:cxnLst/>
            <a:rect l="l" t="t" r="r" b="b"/>
            <a:pathLst>
              <a:path w="8289054" h="4030273">
                <a:moveTo>
                  <a:pt x="0" y="0"/>
                </a:moveTo>
                <a:lnTo>
                  <a:pt x="8289054" y="0"/>
                </a:lnTo>
                <a:lnTo>
                  <a:pt x="8289054" y="4030272"/>
                </a:lnTo>
                <a:lnTo>
                  <a:pt x="0" y="403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94" r="-441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-173584" y="1169938"/>
            <a:ext cx="18095709" cy="581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  <a:spcBef>
                <a:spcPct val="0"/>
              </a:spcBef>
            </a:pPr>
            <a:r>
              <a:rPr lang="en-US" sz="3375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Determine the top 3 most ordered pizza types based on revenue.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411700" y="-1436173"/>
            <a:ext cx="1788844" cy="12826898"/>
            <a:chOff x="0" y="0"/>
            <a:chExt cx="471136" cy="33782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119975"/>
            <a:ext cx="4806705" cy="3844529"/>
            <a:chOff x="0" y="0"/>
            <a:chExt cx="744684" cy="595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37045" y="0"/>
                  </a:moveTo>
                  <a:lnTo>
                    <a:pt x="707639" y="0"/>
                  </a:lnTo>
                  <a:cubicBezTo>
                    <a:pt x="717464" y="0"/>
                    <a:pt x="726887" y="3903"/>
                    <a:pt x="733834" y="10850"/>
                  </a:cubicBezTo>
                  <a:cubicBezTo>
                    <a:pt x="740781" y="17797"/>
                    <a:pt x="744684" y="27220"/>
                    <a:pt x="744684" y="37045"/>
                  </a:cubicBezTo>
                  <a:lnTo>
                    <a:pt x="744684" y="558573"/>
                  </a:lnTo>
                  <a:cubicBezTo>
                    <a:pt x="744684" y="579033"/>
                    <a:pt x="728099" y="595618"/>
                    <a:pt x="707639" y="595618"/>
                  </a:cubicBezTo>
                  <a:lnTo>
                    <a:pt x="37045" y="595618"/>
                  </a:lnTo>
                  <a:cubicBezTo>
                    <a:pt x="27220" y="595618"/>
                    <a:pt x="17797" y="591715"/>
                    <a:pt x="10850" y="584768"/>
                  </a:cubicBezTo>
                  <a:cubicBezTo>
                    <a:pt x="3903" y="577821"/>
                    <a:pt x="0" y="568398"/>
                    <a:pt x="0" y="558573"/>
                  </a:cubicBezTo>
                  <a:lnTo>
                    <a:pt x="0" y="37045"/>
                  </a:lnTo>
                  <a:cubicBezTo>
                    <a:pt x="0" y="27220"/>
                    <a:pt x="3903" y="17797"/>
                    <a:pt x="10850" y="10850"/>
                  </a:cubicBezTo>
                  <a:cubicBezTo>
                    <a:pt x="17797" y="3903"/>
                    <a:pt x="27220" y="0"/>
                    <a:pt x="37045" y="0"/>
                  </a:cubicBezTo>
                  <a:close/>
                </a:path>
              </a:pathLst>
            </a:custGeom>
            <a:blipFill>
              <a:blip r:embed="rId3"/>
              <a:stretch>
                <a:fillRect t="-87657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35111" y="4119975"/>
            <a:ext cx="4806705" cy="3844529"/>
            <a:chOff x="0" y="0"/>
            <a:chExt cx="744684" cy="5956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37045" y="0"/>
                  </a:moveTo>
                  <a:lnTo>
                    <a:pt x="707639" y="0"/>
                  </a:lnTo>
                  <a:cubicBezTo>
                    <a:pt x="717464" y="0"/>
                    <a:pt x="726887" y="3903"/>
                    <a:pt x="733834" y="10850"/>
                  </a:cubicBezTo>
                  <a:cubicBezTo>
                    <a:pt x="740781" y="17797"/>
                    <a:pt x="744684" y="27220"/>
                    <a:pt x="744684" y="37045"/>
                  </a:cubicBezTo>
                  <a:lnTo>
                    <a:pt x="744684" y="558573"/>
                  </a:lnTo>
                  <a:cubicBezTo>
                    <a:pt x="744684" y="579033"/>
                    <a:pt x="728099" y="595618"/>
                    <a:pt x="707639" y="595618"/>
                  </a:cubicBezTo>
                  <a:lnTo>
                    <a:pt x="37045" y="595618"/>
                  </a:lnTo>
                  <a:cubicBezTo>
                    <a:pt x="27220" y="595618"/>
                    <a:pt x="17797" y="591715"/>
                    <a:pt x="10850" y="584768"/>
                  </a:cubicBezTo>
                  <a:cubicBezTo>
                    <a:pt x="3903" y="577821"/>
                    <a:pt x="0" y="568398"/>
                    <a:pt x="0" y="558573"/>
                  </a:cubicBezTo>
                  <a:lnTo>
                    <a:pt x="0" y="37045"/>
                  </a:lnTo>
                  <a:cubicBezTo>
                    <a:pt x="0" y="27220"/>
                    <a:pt x="3903" y="17797"/>
                    <a:pt x="10850" y="10850"/>
                  </a:cubicBezTo>
                  <a:cubicBezTo>
                    <a:pt x="17797" y="3903"/>
                    <a:pt x="27220" y="0"/>
                    <a:pt x="37045" y="0"/>
                  </a:cubicBezTo>
                  <a:close/>
                </a:path>
              </a:pathLst>
            </a:custGeom>
            <a:blipFill>
              <a:blip r:embed="rId4"/>
              <a:stretch>
                <a:fillRect l="-10250" r="-1025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32151" y="4119975"/>
            <a:ext cx="4806705" cy="3844529"/>
            <a:chOff x="0" y="0"/>
            <a:chExt cx="744684" cy="59561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4684" cy="595618"/>
            </a:xfrm>
            <a:custGeom>
              <a:avLst/>
              <a:gdLst/>
              <a:ahLst/>
              <a:cxnLst/>
              <a:rect l="l" t="t" r="r" b="b"/>
              <a:pathLst>
                <a:path w="744684" h="595618">
                  <a:moveTo>
                    <a:pt x="37045" y="0"/>
                  </a:moveTo>
                  <a:lnTo>
                    <a:pt x="707639" y="0"/>
                  </a:lnTo>
                  <a:cubicBezTo>
                    <a:pt x="717464" y="0"/>
                    <a:pt x="726887" y="3903"/>
                    <a:pt x="733834" y="10850"/>
                  </a:cubicBezTo>
                  <a:cubicBezTo>
                    <a:pt x="740781" y="17797"/>
                    <a:pt x="744684" y="27220"/>
                    <a:pt x="744684" y="37045"/>
                  </a:cubicBezTo>
                  <a:lnTo>
                    <a:pt x="744684" y="558573"/>
                  </a:lnTo>
                  <a:cubicBezTo>
                    <a:pt x="744684" y="579033"/>
                    <a:pt x="728099" y="595618"/>
                    <a:pt x="707639" y="595618"/>
                  </a:cubicBezTo>
                  <a:lnTo>
                    <a:pt x="37045" y="595618"/>
                  </a:lnTo>
                  <a:cubicBezTo>
                    <a:pt x="27220" y="595618"/>
                    <a:pt x="17797" y="591715"/>
                    <a:pt x="10850" y="584768"/>
                  </a:cubicBezTo>
                  <a:cubicBezTo>
                    <a:pt x="3903" y="577821"/>
                    <a:pt x="0" y="568398"/>
                    <a:pt x="0" y="558573"/>
                  </a:cubicBezTo>
                  <a:lnTo>
                    <a:pt x="0" y="37045"/>
                  </a:lnTo>
                  <a:cubicBezTo>
                    <a:pt x="0" y="27220"/>
                    <a:pt x="3903" y="17797"/>
                    <a:pt x="10850" y="10850"/>
                  </a:cubicBezTo>
                  <a:cubicBezTo>
                    <a:pt x="17797" y="3903"/>
                    <a:pt x="27220" y="0"/>
                    <a:pt x="37045" y="0"/>
                  </a:cubicBezTo>
                  <a:close/>
                </a:path>
              </a:pathLst>
            </a:custGeom>
            <a:blipFill>
              <a:blip r:embed="rId5"/>
              <a:stretch>
                <a:fillRect l="-10137" r="-10137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46959" y="2293082"/>
            <a:ext cx="10794081" cy="1413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42"/>
              </a:lnSpc>
              <a:spcBef>
                <a:spcPct val="0"/>
              </a:spcBef>
            </a:pPr>
            <a:r>
              <a:rPr lang="en-US" sz="1113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 SIGNATURE PIZZAS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5480" y="8526501"/>
            <a:ext cx="40731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spc="1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Thai Chicken Pizza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01890" y="8526501"/>
            <a:ext cx="40731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spc="1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Barbeque Chicken Pizza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8931" y="8526501"/>
            <a:ext cx="40731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spc="1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Calfornia Pizza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13521" y="4241934"/>
            <a:ext cx="13522886" cy="340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685" lvl="1" indent="-351342" algn="just">
              <a:lnSpc>
                <a:spcPts val="4556"/>
              </a:lnSpc>
              <a:buFont typeface="Arial"/>
              <a:buChar char="•"/>
            </a:pPr>
            <a:r>
              <a:rPr lang="en-US" sz="32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Optimize menu &amp; pricing</a:t>
            </a:r>
          </a:p>
          <a:p>
            <a:pPr marL="702685" lvl="1" indent="-351342" algn="just">
              <a:lnSpc>
                <a:spcPts val="4556"/>
              </a:lnSpc>
              <a:buFont typeface="Arial"/>
              <a:buChar char="•"/>
            </a:pPr>
            <a:r>
              <a:rPr lang="en-US" sz="32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Attract with deals &amp; specials</a:t>
            </a:r>
          </a:p>
          <a:p>
            <a:pPr marL="702685" lvl="1" indent="-351342" algn="just">
              <a:lnSpc>
                <a:spcPts val="4556"/>
              </a:lnSpc>
              <a:buFont typeface="Arial"/>
              <a:buChar char="•"/>
            </a:pPr>
            <a:r>
              <a:rPr lang="en-US" sz="32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Improve inventory management</a:t>
            </a:r>
          </a:p>
          <a:p>
            <a:pPr marL="702685" lvl="1" indent="-351342" algn="just">
              <a:lnSpc>
                <a:spcPts val="4556"/>
              </a:lnSpc>
              <a:buFont typeface="Arial"/>
              <a:buChar char="•"/>
            </a:pPr>
            <a:r>
              <a:rPr lang="en-US" sz="32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Adapt to customer preferences</a:t>
            </a:r>
          </a:p>
          <a:p>
            <a:pPr marL="702685" lvl="1" indent="-351342" algn="just">
              <a:lnSpc>
                <a:spcPts val="4556"/>
              </a:lnSpc>
              <a:buFont typeface="Arial"/>
              <a:buChar char="•"/>
            </a:pPr>
            <a:r>
              <a:rPr lang="en-US" sz="32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Ensure growth with market analysis</a:t>
            </a:r>
          </a:p>
          <a:p>
            <a:pPr algn="just">
              <a:lnSpc>
                <a:spcPts val="4556"/>
              </a:lnSpc>
            </a:pPr>
            <a:endParaRPr lang="en-US" sz="3254" b="1" i="1">
              <a:solidFill>
                <a:srgbClr val="FFFFFF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3628" y="1868952"/>
            <a:ext cx="17095672" cy="73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6"/>
              </a:lnSpc>
              <a:spcBef>
                <a:spcPct val="0"/>
              </a:spcBef>
            </a:pPr>
            <a:r>
              <a:rPr lang="en-US" sz="4354" b="1" i="1" u="sng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38217" y="1028700"/>
            <a:ext cx="15291941" cy="9258300"/>
          </a:xfrm>
          <a:custGeom>
            <a:avLst/>
            <a:gdLst/>
            <a:ahLst/>
            <a:cxnLst/>
            <a:rect l="l" t="t" r="r" b="b"/>
            <a:pathLst>
              <a:path w="15291941" h="9258300">
                <a:moveTo>
                  <a:pt x="0" y="0"/>
                </a:moveTo>
                <a:lnTo>
                  <a:pt x="15291941" y="0"/>
                </a:lnTo>
                <a:lnTo>
                  <a:pt x="1529194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047" b="-546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516203" y="279396"/>
            <a:ext cx="3957585" cy="6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5"/>
              </a:lnSpc>
              <a:spcBef>
                <a:spcPct val="0"/>
              </a:spcBef>
            </a:pPr>
            <a:r>
              <a:rPr lang="en-US" sz="3639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ER Diagram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22071" y="1191091"/>
            <a:ext cx="16335400" cy="8948142"/>
          </a:xfrm>
          <a:custGeom>
            <a:avLst/>
            <a:gdLst/>
            <a:ahLst/>
            <a:cxnLst/>
            <a:rect l="l" t="t" r="r" b="b"/>
            <a:pathLst>
              <a:path w="16335400" h="8948142">
                <a:moveTo>
                  <a:pt x="0" y="0"/>
                </a:moveTo>
                <a:lnTo>
                  <a:pt x="16335400" y="0"/>
                </a:lnTo>
                <a:lnTo>
                  <a:pt x="16335400" y="8948142"/>
                </a:lnTo>
                <a:lnTo>
                  <a:pt x="0" y="8948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839" b="-81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363931" y="424648"/>
            <a:ext cx="3509922" cy="604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1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Schema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2909" y="805575"/>
            <a:ext cx="6846391" cy="4947392"/>
          </a:xfrm>
          <a:custGeom>
            <a:avLst/>
            <a:gdLst/>
            <a:ahLst/>
            <a:cxnLst/>
            <a:rect l="l" t="t" r="r" b="b"/>
            <a:pathLst>
              <a:path w="6846391" h="4947392">
                <a:moveTo>
                  <a:pt x="0" y="0"/>
                </a:moveTo>
                <a:lnTo>
                  <a:pt x="6846391" y="0"/>
                </a:lnTo>
                <a:lnTo>
                  <a:pt x="6846391" y="4947392"/>
                </a:lnTo>
                <a:lnTo>
                  <a:pt x="0" y="4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6695" y="1223596"/>
            <a:ext cx="9050460" cy="4906023"/>
          </a:xfrm>
          <a:custGeom>
            <a:avLst/>
            <a:gdLst/>
            <a:ahLst/>
            <a:cxnLst/>
            <a:rect l="l" t="t" r="r" b="b"/>
            <a:pathLst>
              <a:path w="9050460" h="4906023">
                <a:moveTo>
                  <a:pt x="0" y="0"/>
                </a:moveTo>
                <a:lnTo>
                  <a:pt x="9050461" y="0"/>
                </a:lnTo>
                <a:lnTo>
                  <a:pt x="9050461" y="4906022"/>
                </a:lnTo>
                <a:lnTo>
                  <a:pt x="0" y="4906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8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3540" y="7197926"/>
            <a:ext cx="9050460" cy="2871304"/>
          </a:xfrm>
          <a:custGeom>
            <a:avLst/>
            <a:gdLst/>
            <a:ahLst/>
            <a:cxnLst/>
            <a:rect l="l" t="t" r="r" b="b"/>
            <a:pathLst>
              <a:path w="9050460" h="2871304">
                <a:moveTo>
                  <a:pt x="0" y="0"/>
                </a:moveTo>
                <a:lnTo>
                  <a:pt x="9050460" y="0"/>
                </a:lnTo>
                <a:lnTo>
                  <a:pt x="9050460" y="2871304"/>
                </a:lnTo>
                <a:lnTo>
                  <a:pt x="0" y="287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04" r="-14576" b="-59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317156" y="6205818"/>
            <a:ext cx="8815459" cy="3938518"/>
          </a:xfrm>
          <a:custGeom>
            <a:avLst/>
            <a:gdLst/>
            <a:ahLst/>
            <a:cxnLst/>
            <a:rect l="l" t="t" r="r" b="b"/>
            <a:pathLst>
              <a:path w="8815459" h="3938518">
                <a:moveTo>
                  <a:pt x="0" y="0"/>
                </a:moveTo>
                <a:lnTo>
                  <a:pt x="8815459" y="0"/>
                </a:lnTo>
                <a:lnTo>
                  <a:pt x="8815459" y="3938519"/>
                </a:lnTo>
                <a:lnTo>
                  <a:pt x="0" y="3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53" t="-9508" b="-151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320794" y="131421"/>
            <a:ext cx="3646413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Table 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2625" y="314558"/>
            <a:ext cx="1386959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4339" y="574812"/>
            <a:ext cx="3268861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ORDERS_DETAIL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44423" y="5791918"/>
            <a:ext cx="1183362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9831" y="6433009"/>
            <a:ext cx="2187535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6"/>
              </a:lnSpc>
              <a:spcBef>
                <a:spcPct val="0"/>
              </a:spcBef>
            </a:pPr>
            <a:r>
              <a:rPr lang="en-US" sz="245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PIZZA_TYPES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04069" y="4971019"/>
            <a:ext cx="9496655" cy="2736964"/>
          </a:xfrm>
          <a:custGeom>
            <a:avLst/>
            <a:gdLst/>
            <a:ahLst/>
            <a:cxnLst/>
            <a:rect l="l" t="t" r="r" b="b"/>
            <a:pathLst>
              <a:path w="9496655" h="2736964">
                <a:moveTo>
                  <a:pt x="0" y="0"/>
                </a:moveTo>
                <a:lnTo>
                  <a:pt x="9496654" y="0"/>
                </a:lnTo>
                <a:lnTo>
                  <a:pt x="9496654" y="2736964"/>
                </a:lnTo>
                <a:lnTo>
                  <a:pt x="0" y="273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9" r="-1919" b="-24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68013" y="4624169"/>
            <a:ext cx="6812414" cy="5088541"/>
          </a:xfrm>
          <a:custGeom>
            <a:avLst/>
            <a:gdLst/>
            <a:ahLst/>
            <a:cxnLst/>
            <a:rect l="l" t="t" r="r" b="b"/>
            <a:pathLst>
              <a:path w="6812414" h="5088541">
                <a:moveTo>
                  <a:pt x="0" y="0"/>
                </a:moveTo>
                <a:lnTo>
                  <a:pt x="6812413" y="0"/>
                </a:lnTo>
                <a:lnTo>
                  <a:pt x="6812413" y="5088540"/>
                </a:lnTo>
                <a:lnTo>
                  <a:pt x="0" y="508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68013" y="1903558"/>
            <a:ext cx="6109062" cy="27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83"/>
              </a:lnSpc>
            </a:pPr>
            <a:r>
              <a:rPr lang="en-US" sz="20383" b="1">
                <a:solidFill>
                  <a:srgbClr val="EA6E1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DDL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1572" y="595749"/>
            <a:ext cx="15651599" cy="62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6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How do we create a new table for limited-time seasonal pizzas?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4886" y="4615466"/>
            <a:ext cx="9427591" cy="4170461"/>
          </a:xfrm>
          <a:custGeom>
            <a:avLst/>
            <a:gdLst/>
            <a:ahLst/>
            <a:cxnLst/>
            <a:rect l="l" t="t" r="r" b="b"/>
            <a:pathLst>
              <a:path w="9427591" h="4170461">
                <a:moveTo>
                  <a:pt x="0" y="0"/>
                </a:moveTo>
                <a:lnTo>
                  <a:pt x="9427592" y="0"/>
                </a:lnTo>
                <a:lnTo>
                  <a:pt x="9427592" y="4170461"/>
                </a:lnTo>
                <a:lnTo>
                  <a:pt x="0" y="417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786118" y="4615466"/>
            <a:ext cx="6473182" cy="4642834"/>
          </a:xfrm>
          <a:custGeom>
            <a:avLst/>
            <a:gdLst/>
            <a:ahLst/>
            <a:cxnLst/>
            <a:rect l="l" t="t" r="r" b="b"/>
            <a:pathLst>
              <a:path w="6473182" h="4642834">
                <a:moveTo>
                  <a:pt x="0" y="0"/>
                </a:moveTo>
                <a:lnTo>
                  <a:pt x="6473182" y="0"/>
                </a:lnTo>
                <a:lnTo>
                  <a:pt x="6473182" y="4642834"/>
                </a:lnTo>
                <a:lnTo>
                  <a:pt x="0" y="4642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113302" y="1332993"/>
            <a:ext cx="9427591" cy="132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sz="38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Retrieve the total number of orders placed.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395783" y="3239260"/>
            <a:ext cx="6456117" cy="6414716"/>
          </a:xfrm>
          <a:custGeom>
            <a:avLst/>
            <a:gdLst/>
            <a:ahLst/>
            <a:cxnLst/>
            <a:rect l="l" t="t" r="r" b="b"/>
            <a:pathLst>
              <a:path w="6456117" h="6414716">
                <a:moveTo>
                  <a:pt x="0" y="0"/>
                </a:moveTo>
                <a:lnTo>
                  <a:pt x="6456117" y="0"/>
                </a:lnTo>
                <a:lnTo>
                  <a:pt x="6456117" y="6414715"/>
                </a:lnTo>
                <a:lnTo>
                  <a:pt x="0" y="64147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841" r="-743" b="-201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336196" y="3970329"/>
            <a:ext cx="8391438" cy="5287971"/>
          </a:xfrm>
          <a:custGeom>
            <a:avLst/>
            <a:gdLst/>
            <a:ahLst/>
            <a:cxnLst/>
            <a:rect l="l" t="t" r="r" b="b"/>
            <a:pathLst>
              <a:path w="8391438" h="5287971">
                <a:moveTo>
                  <a:pt x="0" y="0"/>
                </a:moveTo>
                <a:lnTo>
                  <a:pt x="8391438" y="0"/>
                </a:lnTo>
                <a:lnTo>
                  <a:pt x="8391438" y="5287971"/>
                </a:lnTo>
                <a:lnTo>
                  <a:pt x="0" y="5287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80" b="-639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028700" y="451293"/>
            <a:ext cx="4213046" cy="84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8"/>
              </a:lnSpc>
              <a:spcBef>
                <a:spcPct val="0"/>
              </a:spcBef>
            </a:pPr>
            <a:r>
              <a:rPr lang="en-US" sz="4949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Views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680955"/>
            <a:ext cx="17455268" cy="108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3135" b="1" i="1">
                <a:solidFill>
                  <a:srgbClr val="F9FAF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Create a view named pizzaview that retrieves the pizza_type_id, size, and price from the pizzas table, excluding rows where the size is "S".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8868" y="2118251"/>
            <a:ext cx="4380375" cy="5330608"/>
          </a:xfrm>
          <a:custGeom>
            <a:avLst/>
            <a:gdLst/>
            <a:ahLst/>
            <a:cxnLst/>
            <a:rect l="l" t="t" r="r" b="b"/>
            <a:pathLst>
              <a:path w="4380375" h="5330608">
                <a:moveTo>
                  <a:pt x="0" y="0"/>
                </a:moveTo>
                <a:lnTo>
                  <a:pt x="4380374" y="0"/>
                </a:lnTo>
                <a:lnTo>
                  <a:pt x="4380374" y="5330607"/>
                </a:lnTo>
                <a:lnTo>
                  <a:pt x="0" y="533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28" r="-936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06985" y="7819691"/>
            <a:ext cx="16852315" cy="1628870"/>
          </a:xfrm>
          <a:custGeom>
            <a:avLst/>
            <a:gdLst/>
            <a:ahLst/>
            <a:cxnLst/>
            <a:rect l="l" t="t" r="r" b="b"/>
            <a:pathLst>
              <a:path w="16852315" h="1628870">
                <a:moveTo>
                  <a:pt x="0" y="0"/>
                </a:moveTo>
                <a:lnTo>
                  <a:pt x="16852315" y="0"/>
                </a:lnTo>
                <a:lnTo>
                  <a:pt x="16852315" y="1628870"/>
                </a:lnTo>
                <a:lnTo>
                  <a:pt x="0" y="1628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02" b="-256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57738" y="1067575"/>
            <a:ext cx="15494398" cy="67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sz="3993" b="1" i="1">
                <a:solidFill>
                  <a:srgbClr val="F9FAFC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How do we add a new pizza type to our menu?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943" y="3344563"/>
            <a:ext cx="6109062" cy="272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83"/>
              </a:lnSpc>
            </a:pPr>
            <a:r>
              <a:rPr lang="en-US" sz="20383" b="1">
                <a:solidFill>
                  <a:srgbClr val="EA6E1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DML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2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3360" y="6996141"/>
            <a:ext cx="8651596" cy="2913287"/>
          </a:xfrm>
          <a:custGeom>
            <a:avLst/>
            <a:gdLst/>
            <a:ahLst/>
            <a:cxnLst/>
            <a:rect l="l" t="t" r="r" b="b"/>
            <a:pathLst>
              <a:path w="8651596" h="2913287">
                <a:moveTo>
                  <a:pt x="0" y="0"/>
                </a:moveTo>
                <a:lnTo>
                  <a:pt x="8651596" y="0"/>
                </a:lnTo>
                <a:lnTo>
                  <a:pt x="8651596" y="2913287"/>
                </a:lnTo>
                <a:lnTo>
                  <a:pt x="0" y="2913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47" t="-28449" r="-4789" b="-217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8744" y="3839316"/>
            <a:ext cx="9728915" cy="2608367"/>
          </a:xfrm>
          <a:custGeom>
            <a:avLst/>
            <a:gdLst/>
            <a:ahLst/>
            <a:cxnLst/>
            <a:rect l="l" t="t" r="r" b="b"/>
            <a:pathLst>
              <a:path w="9728915" h="2608367">
                <a:moveTo>
                  <a:pt x="0" y="0"/>
                </a:moveTo>
                <a:lnTo>
                  <a:pt x="9728914" y="0"/>
                </a:lnTo>
                <a:lnTo>
                  <a:pt x="9728914" y="2608368"/>
                </a:lnTo>
                <a:lnTo>
                  <a:pt x="0" y="2608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3" t="-18691" b="-2803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59839" y="584259"/>
            <a:ext cx="10627043" cy="80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6"/>
              </a:lnSpc>
              <a:spcBef>
                <a:spcPct val="0"/>
              </a:spcBef>
            </a:pPr>
            <a:r>
              <a:rPr lang="en-US" sz="4754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Finding the most expensive pizza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481" y="1864569"/>
            <a:ext cx="8229600" cy="14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4"/>
              </a:lnSpc>
            </a:pPr>
            <a:r>
              <a:rPr lang="en-US" sz="12064" b="1" spc="-361">
                <a:solidFill>
                  <a:srgbClr val="EA6E19"/>
                </a:solidFill>
                <a:latin typeface="Barlow Condensed Semi-Bold"/>
                <a:ea typeface="Barlow Condensed Semi-Bold"/>
                <a:cs typeface="Barlow Condensed Semi-Bold"/>
                <a:sym typeface="Barlow Condensed Semi-Bold"/>
              </a:rPr>
              <a:t>SUB QUERY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Custom</PresentationFormat>
  <Paragraphs>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Montserrat Bold</vt:lpstr>
      <vt:lpstr>Barlow Condensed Semi-Bold</vt:lpstr>
      <vt:lpstr>Big Shoulders Display Bold</vt:lpstr>
      <vt:lpstr>Calibri</vt:lpstr>
      <vt:lpstr>Montserrat Bold Italics</vt:lpstr>
      <vt:lpstr>Bebas Neue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dc:creator>harsh</dc:creator>
  <cp:lastModifiedBy>bhagyashee amrite</cp:lastModifiedBy>
  <cp:revision>1</cp:revision>
  <dcterms:created xsi:type="dcterms:W3CDTF">2006-08-16T00:00:00Z</dcterms:created>
  <dcterms:modified xsi:type="dcterms:W3CDTF">2025-07-08T06:07:28Z</dcterms:modified>
  <dc:identifier>DAGik-oVr4Q</dc:identifier>
</cp:coreProperties>
</file>